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94692" autoAdjust="0"/>
  </p:normalViewPr>
  <p:slideViewPr>
    <p:cSldViewPr>
      <p:cViewPr varScale="1">
        <p:scale>
          <a:sx n="107" d="100"/>
          <a:sy n="107" d="100"/>
        </p:scale>
        <p:origin x="-10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7CF06-B22F-4CCB-9245-236FDC1DBAC0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5F4EA-391C-40B9-B7D5-97E41BDAC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376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5F4EA-391C-40B9-B7D5-97E41BDACD2F}" type="slidenum">
              <a:rPr lang="ko-KR" altLang="en-US" smtClean="0"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70CC07-CBE9-4AFA-9E27-8587574D59D3}" type="datetimeFigureOut">
              <a:rPr lang="ko-KR" altLang="en-US" smtClean="0"/>
              <a:t>2011-03-22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88C7AC-0F98-4687-BEDB-E6ED9FBC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5400" dirty="0" smtClean="0"/>
              <a:t>학교사회복지의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772400" cy="1199704"/>
          </a:xfrm>
        </p:spPr>
        <p:txBody>
          <a:bodyPr/>
          <a:lstStyle/>
          <a:p>
            <a:r>
              <a:rPr lang="ko-KR" altLang="en-US" dirty="0" smtClean="0"/>
              <a:t>박 경 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714488"/>
            <a:ext cx="89297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    </a:t>
            </a:r>
            <a:r>
              <a:rPr lang="ko-KR" altLang="en-US" sz="3500" dirty="0" smtClean="0"/>
              <a:t>바람직한 사회적 기능 및 사회적 조건을 창출하기 하기 위한 사람들의 능력을 향상시키거나 회복시키기 위하여 </a:t>
            </a:r>
            <a:r>
              <a:rPr lang="ko-KR" altLang="en-US" sz="3500" b="1" dirty="0" smtClean="0"/>
              <a:t>개인</a:t>
            </a:r>
            <a:r>
              <a:rPr lang="en-US" altLang="ko-KR" sz="3500" b="1" dirty="0" smtClean="0"/>
              <a:t>, </a:t>
            </a:r>
            <a:r>
              <a:rPr lang="ko-KR" altLang="en-US" sz="3500" b="1" dirty="0" smtClean="0"/>
              <a:t>가족</a:t>
            </a:r>
            <a:r>
              <a:rPr lang="en-US" altLang="ko-KR" sz="3500" b="1" dirty="0" smtClean="0"/>
              <a:t>, </a:t>
            </a:r>
            <a:r>
              <a:rPr lang="ko-KR" altLang="en-US" sz="3500" b="1" dirty="0" smtClean="0"/>
              <a:t>집단</a:t>
            </a:r>
            <a:r>
              <a:rPr lang="en-US" altLang="ko-KR" sz="3500" b="1" dirty="0" smtClean="0"/>
              <a:t>, </a:t>
            </a:r>
            <a:r>
              <a:rPr lang="ko-KR" altLang="en-US" sz="3500" b="1" dirty="0" smtClean="0"/>
              <a:t>지역사회</a:t>
            </a:r>
            <a:r>
              <a:rPr lang="ko-KR" altLang="en-US" sz="3500" dirty="0" smtClean="0"/>
              <a:t>를 원조하는 전문적 활동</a:t>
            </a:r>
            <a:endParaRPr lang="en-US" altLang="ko-KR" sz="35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사회복지실천이란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5376672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한인영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학교사회복지를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학교를 실천 장소로 하여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학생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가정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학교</a:t>
            </a:r>
            <a:r>
              <a:rPr lang="en-US" altLang="ko-KR" dirty="0" smtClean="0"/>
              <a:t>-</a:t>
            </a:r>
            <a:r>
              <a:rPr lang="ko-KR" altLang="en-US" dirty="0" smtClean="0"/>
              <a:t>지역사회의 역기능적 상호작용에 의해서 발생하는 학생의 심리 사회적 문제를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 예방하고 해결하며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모든 학생이 자신의 잠재력과 능력을 최대로 발휘할 수 있는 있는 교육환경 제공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학교가 교육의 본질적인 목적을 달성할 수 있도록 도와주는 교육기능의 한 부분이며 사회사업 전문 분야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정의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/>
          <a:lstStyle/>
          <a:p>
            <a:r>
              <a:rPr lang="ko-KR" altLang="en-US" dirty="0" smtClean="0"/>
              <a:t>전 재 일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“ </a:t>
            </a:r>
            <a:r>
              <a:rPr lang="ko-KR" altLang="en-US" dirty="0" smtClean="0"/>
              <a:t>학교사회복지사가 사회복지실천의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원리와 방법의 적용을 통해 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지역사회의 자원체계를 조정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활용하여 학생의 정상적인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생활에 장애가 되는 심리적 사회적 부적응을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조기에 발견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치료하여 교육체계의 중요한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임무 수행하는데 필요한 서비스를 제공하는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사회복지실천의 한 분야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정의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ko-KR" altLang="en-US" sz="3400" dirty="0" smtClean="0"/>
              <a:t>주된 실천의 장소 학교</a:t>
            </a:r>
            <a:endParaRPr lang="en-US" altLang="ko-KR" sz="3400" dirty="0" smtClean="0"/>
          </a:p>
          <a:p>
            <a:pPr marL="624078" indent="-514350">
              <a:buAutoNum type="arabicPeriod"/>
            </a:pPr>
            <a:endParaRPr lang="en-US" altLang="ko-KR" sz="3400" dirty="0" smtClean="0"/>
          </a:p>
          <a:p>
            <a:pPr marL="624078" indent="-514350">
              <a:buAutoNum type="arabicPeriod"/>
            </a:pPr>
            <a:r>
              <a:rPr lang="ko-KR" altLang="en-US" sz="3400" dirty="0" smtClean="0"/>
              <a:t>목  적 </a:t>
            </a:r>
            <a:r>
              <a:rPr lang="en-US" altLang="ko-KR" sz="3400" dirty="0" smtClean="0"/>
              <a:t>: </a:t>
            </a:r>
            <a:r>
              <a:rPr lang="ko-KR" altLang="en-US" sz="3400" dirty="0" smtClean="0"/>
              <a:t>학교교육의 본질적 목적의 달성을 도와주는 것</a:t>
            </a:r>
            <a:r>
              <a:rPr lang="en-US" altLang="ko-KR" sz="3400" dirty="0" smtClean="0"/>
              <a:t>, </a:t>
            </a:r>
            <a:r>
              <a:rPr lang="ko-KR" altLang="en-US" sz="3400" dirty="0" smtClean="0"/>
              <a:t>목적의 달성의 위해 학교사회복지사가 학교 구성원과 관련 당사자들에게 다양한 서비스를 제공</a:t>
            </a:r>
            <a:endParaRPr lang="ko-KR" altLang="en-US" sz="3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특징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학생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188" y="3214686"/>
            <a:ext cx="3772812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문제</a:t>
            </a:r>
            <a:r>
              <a:rPr lang="en-US" altLang="ko-KR" b="1" dirty="0" smtClean="0"/>
              <a:t>(problem)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학생</a:t>
            </a:r>
            <a:r>
              <a:rPr lang="en-US" altLang="ko-KR" dirty="0" smtClean="0"/>
              <a:t>  </a:t>
            </a:r>
            <a:r>
              <a:rPr lang="ko-KR" altLang="en-US" dirty="0" smtClean="0"/>
              <a:t>개인이 가지고 있는 심리 사회적 문제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 지역사회와의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역기능적 상호작용 및 유발조건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구성요소</a:t>
            </a:r>
            <a:r>
              <a:rPr lang="en-US" altLang="ko-KR" dirty="0" smtClean="0"/>
              <a:t>(6P)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학교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643182"/>
            <a:ext cx="6929454" cy="4214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장소</a:t>
            </a:r>
            <a:r>
              <a:rPr lang="en-US" altLang="ko-KR" b="1" dirty="0" smtClean="0"/>
              <a:t>(place)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물리적 공간만이 아닌 사회적 체계로서의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학교체계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구성요소</a:t>
            </a:r>
            <a:r>
              <a:rPr lang="en-US" altLang="ko-KR" dirty="0" smtClean="0"/>
              <a:t>(6P)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대상</a:t>
            </a:r>
            <a:r>
              <a:rPr lang="en-US" altLang="ko-KR" b="1" dirty="0" smtClean="0"/>
              <a:t>(Person)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일차적 대상은 학생이며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학생의 문제해결을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위해 학부모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교사가 포함됨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구성요소</a:t>
            </a:r>
            <a:r>
              <a:rPr lang="en-US" altLang="ko-KR" dirty="0" smtClean="0"/>
              <a:t>(6P)</a:t>
            </a:r>
            <a:endParaRPr lang="ko-KR" altLang="en-US" dirty="0"/>
          </a:p>
        </p:txBody>
      </p:sp>
      <p:pic>
        <p:nvPicPr>
          <p:cNvPr id="6" name="그림 5" descr="학생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963477"/>
            <a:ext cx="3214710" cy="3894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그림 6" descr="엄마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429124" y="3286124"/>
            <a:ext cx="1857388" cy="2653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그림 7" descr="선생님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4306" y="4794245"/>
            <a:ext cx="2579694" cy="2063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733754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sz="3800" b="1" dirty="0" smtClean="0"/>
              <a:t>실천과정</a:t>
            </a:r>
            <a:r>
              <a:rPr lang="en-US" altLang="ko-KR" sz="3800" b="1" dirty="0" smtClean="0"/>
              <a:t>(process)</a:t>
            </a:r>
          </a:p>
          <a:p>
            <a:pPr>
              <a:buNone/>
            </a:pPr>
            <a:r>
              <a:rPr lang="en-US" altLang="ko-KR" sz="3800" dirty="0" smtClean="0"/>
              <a:t>  - </a:t>
            </a:r>
            <a:r>
              <a:rPr lang="ko-KR" altLang="en-US" sz="3800" dirty="0" smtClean="0"/>
              <a:t>접수면접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사정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개입계획 수립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개입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평가 등으로</a:t>
            </a:r>
            <a:endParaRPr lang="en-US" altLang="ko-KR" sz="3800" dirty="0" smtClean="0"/>
          </a:p>
          <a:p>
            <a:pPr>
              <a:buNone/>
            </a:pPr>
            <a:r>
              <a:rPr lang="en-US" altLang="ko-KR" sz="3800" dirty="0" smtClean="0"/>
              <a:t>    </a:t>
            </a:r>
            <a:r>
              <a:rPr lang="ko-KR" altLang="en-US" sz="3800" dirty="0" smtClean="0"/>
              <a:t> 이루어지는 일련의 전문적이고 체계적인 과정</a:t>
            </a:r>
            <a:endParaRPr lang="en-US" altLang="ko-KR" sz="3800" dirty="0" smtClean="0"/>
          </a:p>
          <a:p>
            <a:pPr>
              <a:buNone/>
            </a:pPr>
            <a:endParaRPr lang="en-US" altLang="ko-KR" sz="3800" dirty="0" smtClean="0"/>
          </a:p>
          <a:p>
            <a:pPr lvl="0">
              <a:buClr>
                <a:srgbClr val="2DA2BF"/>
              </a:buClr>
            </a:pPr>
            <a:r>
              <a:rPr lang="ko-KR" altLang="en-US" sz="3800" b="1" dirty="0" smtClean="0">
                <a:solidFill>
                  <a:prstClr val="black"/>
                </a:solidFill>
              </a:rPr>
              <a:t>실천활동</a:t>
            </a:r>
            <a:r>
              <a:rPr lang="en-US" altLang="ko-KR" sz="3800" b="1" dirty="0" smtClean="0">
                <a:solidFill>
                  <a:prstClr val="black"/>
                </a:solidFill>
              </a:rPr>
              <a:t>(program)</a:t>
            </a:r>
          </a:p>
          <a:p>
            <a:pPr lvl="0">
              <a:buClr>
                <a:srgbClr val="2DA2BF"/>
              </a:buClr>
              <a:buNone/>
            </a:pPr>
            <a:r>
              <a:rPr lang="en-US" altLang="ko-KR" sz="3800" dirty="0" smtClean="0">
                <a:solidFill>
                  <a:prstClr val="black"/>
                </a:solidFill>
              </a:rPr>
              <a:t>  - </a:t>
            </a:r>
            <a:r>
              <a:rPr lang="ko-KR" altLang="en-US" sz="3800" dirty="0" smtClean="0">
                <a:solidFill>
                  <a:prstClr val="black"/>
                </a:solidFill>
              </a:rPr>
              <a:t>학교사회복지사의 전문성이 발현되는 프로그램 및</a:t>
            </a:r>
            <a:endParaRPr lang="en-US" altLang="ko-KR" sz="38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  <a:buNone/>
            </a:pPr>
            <a:r>
              <a:rPr lang="en-US" altLang="ko-KR" sz="3800" dirty="0" smtClean="0">
                <a:solidFill>
                  <a:prstClr val="black"/>
                </a:solidFill>
              </a:rPr>
              <a:t>     </a:t>
            </a:r>
            <a:r>
              <a:rPr lang="ko-KR" altLang="en-US" sz="3800" dirty="0" smtClean="0">
                <a:solidFill>
                  <a:prstClr val="black"/>
                </a:solidFill>
              </a:rPr>
              <a:t>활동</a:t>
            </a:r>
            <a:endParaRPr lang="en-US" altLang="ko-KR" sz="38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  <a:buNone/>
            </a:pPr>
            <a:endParaRPr lang="en-US" altLang="ko-KR" sz="38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ko-KR" altLang="en-US" sz="3800" b="1" dirty="0" smtClean="0">
                <a:solidFill>
                  <a:prstClr val="black"/>
                </a:solidFill>
              </a:rPr>
              <a:t>전문가</a:t>
            </a:r>
            <a:r>
              <a:rPr lang="en-US" altLang="ko-KR" sz="3800" b="1" dirty="0" smtClean="0">
                <a:solidFill>
                  <a:prstClr val="black"/>
                </a:solidFill>
              </a:rPr>
              <a:t>(profession)</a:t>
            </a:r>
          </a:p>
          <a:p>
            <a:pPr lvl="0">
              <a:buClr>
                <a:srgbClr val="2DA2BF"/>
              </a:buClr>
              <a:buNone/>
            </a:pPr>
            <a:r>
              <a:rPr lang="en-US" altLang="ko-KR" sz="3800" dirty="0" smtClean="0">
                <a:solidFill>
                  <a:prstClr val="black"/>
                </a:solidFill>
              </a:rPr>
              <a:t>  - </a:t>
            </a:r>
            <a:r>
              <a:rPr lang="ko-KR" altLang="en-US" sz="3800" dirty="0" smtClean="0">
                <a:solidFill>
                  <a:prstClr val="black"/>
                </a:solidFill>
              </a:rPr>
              <a:t>전문적 교육과 훈련을 받은 </a:t>
            </a:r>
            <a:r>
              <a:rPr lang="ko-KR" altLang="en-US" sz="3800" dirty="0" err="1" smtClean="0">
                <a:solidFill>
                  <a:prstClr val="black"/>
                </a:solidFill>
              </a:rPr>
              <a:t>학교사회복지사</a:t>
            </a:r>
            <a:endParaRPr lang="en-US" altLang="ko-KR" sz="3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구성요소</a:t>
            </a:r>
            <a:r>
              <a:rPr lang="en-US" altLang="ko-KR" dirty="0" smtClean="0"/>
              <a:t>(6P)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ko-KR" altLang="en-US" b="1" dirty="0" smtClean="0"/>
              <a:t>접근성과 서비스의 </a:t>
            </a:r>
            <a:r>
              <a:rPr lang="ko-KR" altLang="en-US" b="1" dirty="0" err="1" smtClean="0"/>
              <a:t>적시성</a:t>
            </a:r>
            <a:endParaRPr lang="en-US" altLang="ko-KR" b="1" dirty="0" smtClean="0"/>
          </a:p>
          <a:p>
            <a:pPr marL="624078" indent="-51435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   학생들을 위한 원조체계는 학교와 지리적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심리적으로 최대한 근접해 있어야 한다</a:t>
            </a:r>
            <a:r>
              <a:rPr lang="en-US" altLang="ko-KR" dirty="0" smtClean="0"/>
              <a:t>.</a:t>
            </a:r>
          </a:p>
          <a:p>
            <a:pPr marL="624078" indent="-514350">
              <a:buNone/>
            </a:pPr>
            <a:endParaRPr lang="en-US" altLang="ko-KR" dirty="0" smtClean="0"/>
          </a:p>
          <a:p>
            <a:pPr marL="624078" indent="-514350">
              <a:buAutoNum type="arabicPeriod" startAt="2"/>
            </a:pPr>
            <a:r>
              <a:rPr lang="ko-KR" altLang="en-US" b="1" dirty="0" smtClean="0"/>
              <a:t>전문성</a:t>
            </a:r>
            <a:endParaRPr lang="en-US" altLang="ko-KR" b="1" dirty="0" smtClean="0"/>
          </a:p>
          <a:p>
            <a:pPr marL="624078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학교에서 학생들의 문제를 해결하고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학교생활을 도와주는 다양한 전문직 중의 하나이다</a:t>
            </a:r>
            <a:r>
              <a:rPr lang="en-US" altLang="ko-KR" dirty="0" smtClean="0"/>
              <a:t>.</a:t>
            </a:r>
          </a:p>
          <a:p>
            <a:pPr marL="624078" indent="-514350">
              <a:buNone/>
            </a:pPr>
            <a:r>
              <a:rPr lang="en-US" altLang="ko-KR" dirty="0" smtClean="0"/>
              <a:t>     (</a:t>
            </a:r>
            <a:r>
              <a:rPr lang="ko-KR" altLang="en-US" dirty="0" err="1" smtClean="0"/>
              <a:t>학교사회복지사라는</a:t>
            </a:r>
            <a:r>
              <a:rPr lang="ko-KR" altLang="en-US" dirty="0" smtClean="0"/>
              <a:t> 전문직으로서의 자기계발필요</a:t>
            </a:r>
            <a:r>
              <a:rPr lang="en-US" altLang="ko-KR" dirty="0" smtClean="0"/>
              <a:t>)</a:t>
            </a:r>
          </a:p>
          <a:p>
            <a:pPr marL="624078" indent="-51435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학교사회복지의 원칙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429264"/>
          </a:xfrm>
        </p:spPr>
        <p:txBody>
          <a:bodyPr>
            <a:normAutofit/>
          </a:bodyPr>
          <a:lstStyle/>
          <a:p>
            <a:pPr marL="624078" indent="-514350">
              <a:buAutoNum type="arabicPeriod" startAt="3"/>
            </a:pPr>
            <a:r>
              <a:rPr lang="ko-KR" altLang="en-US" b="1" dirty="0" smtClean="0"/>
              <a:t>포괄성</a:t>
            </a:r>
            <a:endParaRPr lang="en-US" altLang="ko-KR" b="1" dirty="0" smtClean="0"/>
          </a:p>
          <a:p>
            <a:pPr marL="624078" indent="-514350"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학교사회복지실천은 학생이 갖고 있는   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ko-KR" altLang="en-US" dirty="0" smtClean="0"/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다양한 문제양태</a:t>
            </a:r>
            <a:r>
              <a:rPr lang="ko-KR" altLang="en-US" dirty="0" smtClean="0"/>
              <a:t>에 </a:t>
            </a:r>
            <a:r>
              <a:rPr lang="ko-KR" altLang="en-US" dirty="0" smtClean="0">
                <a:solidFill>
                  <a:srgbClr val="FF0000"/>
                </a:solidFill>
              </a:rPr>
              <a:t>대응</a:t>
            </a:r>
            <a:r>
              <a:rPr lang="ko-KR" altLang="en-US" dirty="0" smtClean="0"/>
              <a:t>할 수 있어야 함</a:t>
            </a:r>
            <a:r>
              <a:rPr lang="en-US" altLang="ko-KR" dirty="0" smtClean="0"/>
              <a:t>.</a:t>
            </a:r>
          </a:p>
          <a:p>
            <a:pPr marL="624078" indent="-514350"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문제의 해결을 위해 제공되어야 하는 서비스는 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그 영역에 있어 </a:t>
            </a:r>
            <a:r>
              <a:rPr lang="ko-KR" altLang="en-US" dirty="0" smtClean="0">
                <a:solidFill>
                  <a:srgbClr val="FF0000"/>
                </a:solidFill>
              </a:rPr>
              <a:t>포괄적</a:t>
            </a:r>
            <a:r>
              <a:rPr lang="ko-KR" altLang="en-US" dirty="0" smtClean="0"/>
              <a:t>이어야 함</a:t>
            </a:r>
            <a:r>
              <a:rPr lang="en-US" altLang="ko-KR" dirty="0" smtClean="0"/>
              <a:t>.</a:t>
            </a:r>
          </a:p>
          <a:p>
            <a:pPr marL="624078" indent="-514350">
              <a:buNone/>
            </a:pPr>
            <a:endParaRPr lang="en-US" altLang="ko-KR" dirty="0" smtClean="0"/>
          </a:p>
          <a:p>
            <a:pPr marL="624078" indent="-514350">
              <a:buAutoNum type="arabicPeriod" startAt="4"/>
            </a:pPr>
            <a:r>
              <a:rPr lang="ko-KR" altLang="en-US" b="1" dirty="0" smtClean="0"/>
              <a:t>복지성</a:t>
            </a:r>
            <a:endParaRPr lang="en-US" altLang="ko-KR" b="1" dirty="0" smtClean="0"/>
          </a:p>
          <a:p>
            <a:pPr marL="624078" indent="-514350"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배분적 사회정의를 주된 목적으로 하는 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사회복지실천의 </a:t>
            </a:r>
            <a:r>
              <a:rPr lang="ko-KR" altLang="en-US" dirty="0" smtClean="0"/>
              <a:t>특성상 학교사회복지의 일차적 </a:t>
            </a:r>
            <a:r>
              <a:rPr lang="ko-KR" altLang="en-US" dirty="0" smtClean="0"/>
              <a:t>대상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소외되거나 취약한 계층의 자녀들과 열악한 지역환경에 위치한 학교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학교사회복지의 원칙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79512" y="551723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4000" dirty="0" smtClean="0"/>
              <a:t>1.  </a:t>
            </a:r>
            <a:r>
              <a:rPr lang="ko-KR" altLang="en-US" sz="4000" dirty="0" smtClean="0"/>
              <a:t>학교교육사회복지</a:t>
            </a:r>
            <a:endParaRPr lang="en-US" altLang="ko-KR" sz="4000" dirty="0" smtClean="0"/>
          </a:p>
          <a:p>
            <a:endParaRPr lang="en-US" altLang="ko-KR" sz="4000" dirty="0" smtClean="0"/>
          </a:p>
          <a:p>
            <a:r>
              <a:rPr lang="en-US" altLang="ko-KR" sz="4000" dirty="0" smtClean="0"/>
              <a:t>2.  </a:t>
            </a:r>
            <a:r>
              <a:rPr lang="ko-KR" altLang="en-US" sz="4000" dirty="0" smtClean="0"/>
              <a:t>학교사회복지의 목적 및 원칙</a:t>
            </a:r>
            <a:endParaRPr lang="en-US" altLang="ko-KR" sz="4000" dirty="0" smtClean="0"/>
          </a:p>
          <a:p>
            <a:endParaRPr lang="en-US" altLang="ko-KR" sz="4000" dirty="0" smtClean="0"/>
          </a:p>
          <a:p>
            <a:r>
              <a:rPr lang="en-US" altLang="ko-KR" sz="4000" dirty="0" smtClean="0"/>
              <a:t>3. </a:t>
            </a:r>
            <a:r>
              <a:rPr lang="ko-KR" altLang="en-US" sz="4000" dirty="0" smtClean="0"/>
              <a:t> 학교사회복지의 대상</a:t>
            </a:r>
            <a:endParaRPr lang="en-US" altLang="ko-KR" sz="4000" dirty="0" smtClean="0"/>
          </a:p>
          <a:p>
            <a:endParaRPr lang="en-US" altLang="ko-KR" sz="4000" dirty="0" smtClean="0"/>
          </a:p>
          <a:p>
            <a:r>
              <a:rPr lang="en-US" altLang="ko-KR" sz="4000" dirty="0" smtClean="0"/>
              <a:t>4. </a:t>
            </a:r>
            <a:r>
              <a:rPr lang="ko-KR" altLang="en-US" sz="4000" dirty="0" smtClean="0"/>
              <a:t> 학교사회복지사의 역할</a:t>
            </a:r>
            <a:endParaRPr lang="ko-KR" altLang="en-US" sz="4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아동 청소년 복지</a:t>
            </a:r>
            <a:endParaRPr lang="en-US" altLang="ko-KR" b="1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관련 개념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470359"/>
              </p:ext>
            </p:extLst>
          </p:nvPr>
        </p:nvGraphicFramePr>
        <p:xfrm>
          <a:off x="142844" y="2071679"/>
          <a:ext cx="8786874" cy="47863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77635"/>
                <a:gridCol w="3813172"/>
                <a:gridCol w="3896067"/>
              </a:tblGrid>
              <a:tr h="841098">
                <a:tc>
                  <a:txBody>
                    <a:bodyPr/>
                    <a:lstStyle/>
                    <a:p>
                      <a:pPr latinLnBrk="1"/>
                      <a:endParaRPr lang="ko-KR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           아동복지</a:t>
                      </a:r>
                      <a:endParaRPr lang="ko-KR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        청소년 복지</a:t>
                      </a:r>
                      <a:endParaRPr lang="ko-KR" altLang="en-US" sz="2300" dirty="0"/>
                    </a:p>
                  </a:txBody>
                  <a:tcPr/>
                </a:tc>
              </a:tr>
              <a:tr h="84109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법</a:t>
                      </a:r>
                      <a:endParaRPr lang="ko-KR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아동복지법 </a:t>
                      </a:r>
                      <a:r>
                        <a:rPr lang="en-US" altLang="ko-KR" sz="2300" dirty="0" smtClean="0"/>
                        <a:t>18</a:t>
                      </a:r>
                      <a:r>
                        <a:rPr lang="ko-KR" altLang="en-US" sz="2300" dirty="0" smtClean="0"/>
                        <a:t>세 미만</a:t>
                      </a:r>
                      <a:endParaRPr lang="ko-KR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300" dirty="0" smtClean="0"/>
                        <a:t>9</a:t>
                      </a:r>
                      <a:r>
                        <a:rPr lang="ko-KR" altLang="en-US" sz="2300" dirty="0" smtClean="0"/>
                        <a:t>세 이상 </a:t>
                      </a:r>
                      <a:r>
                        <a:rPr lang="en-US" altLang="ko-KR" sz="2300" dirty="0" smtClean="0"/>
                        <a:t>24</a:t>
                      </a:r>
                      <a:r>
                        <a:rPr lang="ko-KR" altLang="en-US" sz="2300" dirty="0" smtClean="0"/>
                        <a:t>세 이하</a:t>
                      </a:r>
                      <a:endParaRPr lang="ko-KR" altLang="en-US" sz="2300" dirty="0"/>
                    </a:p>
                  </a:txBody>
                  <a:tcPr/>
                </a:tc>
              </a:tr>
              <a:tr h="141286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대상</a:t>
                      </a:r>
                      <a:endParaRPr lang="ko-KR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고등학교 시기까지의 </a:t>
                      </a:r>
                      <a:endParaRPr lang="en-US" altLang="ko-KR" sz="2300" dirty="0" smtClean="0"/>
                    </a:p>
                    <a:p>
                      <a:pPr latinLnBrk="1"/>
                      <a:r>
                        <a:rPr lang="ko-KR" altLang="en-US" sz="2300" dirty="0" smtClean="0"/>
                        <a:t>모든 </a:t>
                      </a:r>
                      <a:r>
                        <a:rPr lang="ko-KR" altLang="en-US" sz="2300" dirty="0" smtClean="0"/>
                        <a:t>아동</a:t>
                      </a:r>
                      <a:endParaRPr lang="ko-KR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초등학교 </a:t>
                      </a:r>
                      <a:r>
                        <a:rPr lang="en-US" altLang="ko-KR" sz="2300" dirty="0" smtClean="0"/>
                        <a:t>3</a:t>
                      </a:r>
                      <a:r>
                        <a:rPr lang="ko-KR" altLang="en-US" sz="2300" dirty="0" smtClean="0"/>
                        <a:t>학년 </a:t>
                      </a:r>
                      <a:r>
                        <a:rPr lang="en-US" altLang="ko-KR" sz="2300" dirty="0" smtClean="0"/>
                        <a:t>-</a:t>
                      </a:r>
                      <a:r>
                        <a:rPr lang="ko-KR" altLang="en-US" sz="2300" dirty="0" smtClean="0"/>
                        <a:t> 대학시기나</a:t>
                      </a:r>
                      <a:r>
                        <a:rPr lang="ko-KR" altLang="en-US" sz="2300" baseline="0" dirty="0" smtClean="0"/>
                        <a:t>  고등학교나 대학교 진학을 하지 않은 </a:t>
                      </a:r>
                      <a:r>
                        <a:rPr lang="en-US" altLang="ko-KR" sz="2300" baseline="0" dirty="0" smtClean="0"/>
                        <a:t>24</a:t>
                      </a:r>
                      <a:r>
                        <a:rPr lang="ko-KR" altLang="en-US" sz="2300" baseline="0" dirty="0" smtClean="0"/>
                        <a:t>세 성인</a:t>
                      </a:r>
                      <a:endParaRPr lang="ko-KR" altLang="en-US" sz="2300" dirty="0"/>
                    </a:p>
                  </a:txBody>
                  <a:tcPr/>
                </a:tc>
              </a:tr>
              <a:tr h="16912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초점</a:t>
                      </a:r>
                      <a:endParaRPr lang="ko-KR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아동이 </a:t>
                      </a:r>
                      <a:r>
                        <a:rPr lang="ko-KR" altLang="en-US" sz="2300" dirty="0" smtClean="0">
                          <a:solidFill>
                            <a:srgbClr val="FF0000"/>
                          </a:solidFill>
                        </a:rPr>
                        <a:t>건강하게 출생</a:t>
                      </a:r>
                      <a:r>
                        <a:rPr lang="ko-KR" altLang="en-US" sz="2300" dirty="0" smtClean="0"/>
                        <a:t>하여 행복하고 안전하게 자라는 것</a:t>
                      </a:r>
                      <a:endParaRPr lang="ko-KR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300" dirty="0" smtClean="0"/>
                        <a:t>청소년이 </a:t>
                      </a:r>
                      <a:r>
                        <a:rPr lang="ko-KR" altLang="en-US" sz="2300" dirty="0" smtClean="0">
                          <a:solidFill>
                            <a:srgbClr val="FF0000"/>
                          </a:solidFill>
                        </a:rPr>
                        <a:t>정상의 삶을 영위</a:t>
                      </a:r>
                      <a:r>
                        <a:rPr lang="ko-KR" altLang="en-US" sz="2300" dirty="0" smtClean="0"/>
                        <a:t> 할 수 있도록 기본적인 여건을 </a:t>
                      </a:r>
                      <a:r>
                        <a:rPr lang="ko-KR" altLang="en-US" sz="2300" dirty="0" smtClean="0"/>
                        <a:t>조성</a:t>
                      </a:r>
                      <a:endParaRPr lang="en-US" altLang="ko-KR" sz="2300" dirty="0" smtClean="0"/>
                    </a:p>
                    <a:p>
                      <a:pPr latinLnBrk="1"/>
                      <a:r>
                        <a:rPr lang="ko-KR" altLang="en-US" sz="2300" dirty="0" smtClean="0">
                          <a:solidFill>
                            <a:srgbClr val="FF0000"/>
                          </a:solidFill>
                        </a:rPr>
                        <a:t>사회 </a:t>
                      </a:r>
                      <a:r>
                        <a:rPr lang="ko-KR" altLang="en-US" sz="2300" dirty="0" smtClean="0">
                          <a:solidFill>
                            <a:srgbClr val="FF0000"/>
                          </a:solidFill>
                        </a:rPr>
                        <a:t>경제적 지원 </a:t>
                      </a:r>
                      <a:r>
                        <a:rPr lang="ko-KR" altLang="en-US" sz="2300" dirty="0" smtClean="0"/>
                        <a:t>제공</a:t>
                      </a:r>
                      <a:endParaRPr lang="ko-KR" altLang="en-US" sz="2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/>
          <a:lstStyle/>
          <a:p>
            <a:r>
              <a:rPr lang="ko-KR" altLang="en-US" dirty="0" smtClean="0"/>
              <a:t>교육복지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이해영 </a:t>
            </a:r>
            <a:r>
              <a:rPr lang="en-US" altLang="ko-KR" dirty="0" smtClean="0"/>
              <a:t>2002)</a:t>
            </a: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교육적 가치를 구현하기 위해 </a:t>
            </a:r>
            <a:r>
              <a:rPr lang="ko-KR" altLang="en-US" dirty="0" smtClean="0">
                <a:solidFill>
                  <a:srgbClr val="FF0000"/>
                </a:solidFill>
              </a:rPr>
              <a:t>제반 지원활동</a:t>
            </a:r>
            <a:r>
              <a:rPr lang="ko-KR" altLang="en-US" dirty="0" smtClean="0"/>
              <a:t>을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제공하는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b="1" dirty="0" smtClean="0"/>
              <a:t>교육복지우선지역 </a:t>
            </a:r>
            <a:r>
              <a:rPr lang="ko-KR" altLang="en-US" b="1" dirty="0" smtClean="0"/>
              <a:t>지원사업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교육복지는 </a:t>
            </a:r>
            <a:r>
              <a:rPr lang="ko-KR" altLang="en-US" dirty="0" smtClean="0">
                <a:solidFill>
                  <a:srgbClr val="FF0000"/>
                </a:solidFill>
              </a:rPr>
              <a:t>저소득층 영 유아</a:t>
            </a:r>
            <a:r>
              <a:rPr lang="ko-KR" altLang="en-US" dirty="0" smtClean="0"/>
              <a:t>와 청소년에게 의미 있는 </a:t>
            </a:r>
            <a:r>
              <a:rPr lang="ko-KR" altLang="en-US" dirty="0" smtClean="0">
                <a:solidFill>
                  <a:srgbClr val="FF0000"/>
                </a:solidFill>
              </a:rPr>
              <a:t>교육가치를 실현</a:t>
            </a:r>
            <a:r>
              <a:rPr lang="ko-KR" altLang="en-US" dirty="0" smtClean="0"/>
              <a:t>하기 위해 제공하는 건강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의료 등의 복지지원과 경제적 지원 및 교육적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 지원 일체 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관련 개념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5233820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ko-KR" altLang="en-US" dirty="0" smtClean="0">
                <a:solidFill>
                  <a:srgbClr val="FF0000"/>
                </a:solidFill>
              </a:rPr>
              <a:t>학교교육의 목적</a:t>
            </a:r>
            <a:r>
              <a:rPr lang="ko-KR" altLang="en-US" dirty="0" smtClean="0"/>
              <a:t>을 달성할 수 있도록 지원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학교생활을 통해 </a:t>
            </a:r>
            <a:r>
              <a:rPr lang="ko-KR" altLang="en-US" dirty="0" smtClean="0">
                <a:solidFill>
                  <a:srgbClr val="FF0000"/>
                </a:solidFill>
              </a:rPr>
              <a:t>자신의 잠재력 최대한 개발</a:t>
            </a:r>
            <a:r>
              <a:rPr lang="en-US" altLang="ko-KR" dirty="0" smtClean="0"/>
              <a:t>,</a:t>
            </a:r>
          </a:p>
          <a:p>
            <a:pPr marL="624078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적절한 학교교육 조화로운 인간관계</a:t>
            </a:r>
            <a:r>
              <a:rPr lang="en-US" altLang="ko-KR" dirty="0" smtClean="0"/>
              <a:t>.</a:t>
            </a:r>
          </a:p>
          <a:p>
            <a:pPr marL="624078" indent="-514350">
              <a:buNone/>
            </a:pPr>
            <a:r>
              <a:rPr lang="en-US" altLang="ko-KR" dirty="0" smtClean="0"/>
              <a:t> </a:t>
            </a:r>
            <a:endParaRPr lang="en-US" altLang="ko-KR" dirty="0" smtClean="0"/>
          </a:p>
          <a:p>
            <a:pPr marL="624078" indent="-514350">
              <a:buAutoNum type="arabicPeriod" startAt="2"/>
            </a:pPr>
            <a:r>
              <a:rPr lang="ko-KR" altLang="en-US" dirty="0" smtClean="0"/>
              <a:t>개인적 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가족 또는 대인관계상의 문제</a:t>
            </a:r>
            <a:r>
              <a:rPr lang="en-US" altLang="ko-KR" dirty="0" smtClean="0"/>
              <a:t>,</a:t>
            </a:r>
          </a:p>
          <a:p>
            <a:pPr marL="624078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학교적응과 관련된 문제를 가지고 있는 </a:t>
            </a:r>
            <a:r>
              <a:rPr lang="ko-KR" altLang="en-US" dirty="0" smtClean="0"/>
              <a:t>학생들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 </a:t>
            </a:r>
            <a:r>
              <a:rPr lang="ko-KR" altLang="en-US" dirty="0" smtClean="0"/>
              <a:t>사회복지서비스 제공하는 것</a:t>
            </a:r>
            <a:endParaRPr lang="en-US" altLang="ko-KR" dirty="0" smtClean="0"/>
          </a:p>
          <a:p>
            <a:pPr marL="624078" indent="-514350">
              <a:buAutoNum type="arabicPeriod" startAt="2"/>
            </a:pPr>
            <a:endParaRPr lang="en-US" altLang="ko-KR" dirty="0" smtClean="0"/>
          </a:p>
          <a:p>
            <a:pPr marL="624078" indent="-514350">
              <a:buAutoNum type="arabicPeriod" startAt="3"/>
            </a:pPr>
            <a:r>
              <a:rPr lang="ko-KR" altLang="en-US" dirty="0" smtClean="0">
                <a:solidFill>
                  <a:srgbClr val="FF0000"/>
                </a:solidFill>
              </a:rPr>
              <a:t>가족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학교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지역사회 간의 연계</a:t>
            </a:r>
            <a:r>
              <a:rPr lang="ko-KR" altLang="en-US" dirty="0" smtClean="0"/>
              <a:t>를 강화하여 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학생들에게 </a:t>
            </a:r>
            <a:r>
              <a:rPr lang="ko-KR" altLang="en-US" dirty="0" smtClean="0">
                <a:solidFill>
                  <a:srgbClr val="FF0000"/>
                </a:solidFill>
              </a:rPr>
              <a:t>최적의 교육환경을 제공 </a:t>
            </a:r>
            <a:r>
              <a:rPr lang="ko-KR" altLang="en-US" dirty="0" smtClean="0"/>
              <a:t>하는 것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목적 및 원칙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11560" y="436510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5643578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학교사회복지의 대상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ko-KR" altLang="en-US" b="1" dirty="0" smtClean="0"/>
              <a:t>임상사회복지사의 역할</a:t>
            </a:r>
            <a:endParaRPr lang="en-US" altLang="ko-KR" b="1" dirty="0" smtClean="0"/>
          </a:p>
          <a:p>
            <a:pPr marL="624078" indent="-514350">
              <a:buAutoNum type="arabicPeriod"/>
            </a:pP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/>
              <a:t>*</a:t>
            </a:r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</a:t>
            </a:r>
            <a:r>
              <a:rPr lang="ko-KR" altLang="en-US" dirty="0" smtClean="0"/>
              <a:t>학생의 심리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정서적 문제의 원인을 </a:t>
            </a:r>
            <a:r>
              <a:rPr lang="ko-KR" altLang="en-US" dirty="0" smtClean="0"/>
              <a:t>파악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개별상담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집단상담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가족치료 </a:t>
            </a:r>
            <a:r>
              <a:rPr lang="ko-KR" altLang="en-US" dirty="0" smtClean="0"/>
              <a:t>등의 전문적인 심리치료를 제공하여야 함</a:t>
            </a:r>
            <a:r>
              <a:rPr lang="en-US" altLang="ko-KR" dirty="0" smtClean="0"/>
              <a:t>.</a:t>
            </a:r>
          </a:p>
          <a:p>
            <a:pPr marL="624078" indent="-514350">
              <a:buNone/>
            </a:pPr>
            <a:endParaRPr lang="en-US" altLang="ko-KR" dirty="0" smtClean="0"/>
          </a:p>
          <a:p>
            <a:pPr marL="624078" indent="-51435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39552" y="342900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en-US" altLang="ko-KR" b="1" dirty="0" smtClean="0"/>
              <a:t>2. </a:t>
            </a:r>
            <a:r>
              <a:rPr lang="ko-KR" altLang="en-US" b="1" dirty="0" smtClean="0"/>
              <a:t>지역사회의 자원활용</a:t>
            </a:r>
            <a:endParaRPr lang="en-US" altLang="ko-KR" b="1" dirty="0" smtClean="0"/>
          </a:p>
          <a:p>
            <a:pPr marL="624078" indent="-514350">
              <a:buNone/>
            </a:pP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학생의 심리 정서적 </a:t>
            </a:r>
            <a:r>
              <a:rPr lang="ko-KR" altLang="en-US" dirty="0" smtClean="0"/>
              <a:t>문제</a:t>
            </a:r>
            <a:r>
              <a:rPr lang="en-US" altLang="ko-KR" dirty="0" smtClean="0"/>
              <a:t>?</a:t>
            </a:r>
          </a:p>
          <a:p>
            <a:pPr marL="624078" indent="-51435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</a:t>
            </a:r>
            <a:r>
              <a:rPr lang="ko-KR" altLang="en-US" dirty="0" smtClean="0"/>
              <a:t>학생 </a:t>
            </a:r>
            <a:r>
              <a:rPr lang="ko-KR" altLang="en-US" dirty="0" smtClean="0"/>
              <a:t>개인의 </a:t>
            </a:r>
            <a:r>
              <a:rPr lang="ko-KR" altLang="en-US" dirty="0" smtClean="0">
                <a:solidFill>
                  <a:srgbClr val="FF0000"/>
                </a:solidFill>
              </a:rPr>
              <a:t>인성적 </a:t>
            </a:r>
            <a:r>
              <a:rPr lang="ko-KR" altLang="en-US" dirty="0" smtClean="0">
                <a:solidFill>
                  <a:srgbClr val="FF0000"/>
                </a:solidFill>
              </a:rPr>
              <a:t>특성</a:t>
            </a:r>
            <a:r>
              <a:rPr lang="ko-KR" altLang="en-US" dirty="0" smtClean="0"/>
              <a:t>에 의해 발생하기도 하지만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경제적</a:t>
            </a:r>
            <a:r>
              <a:rPr lang="ko-KR" altLang="en-US" dirty="0" smtClean="0"/>
              <a:t> 혹은 </a:t>
            </a:r>
            <a:r>
              <a:rPr lang="ko-KR" altLang="en-US" dirty="0" smtClean="0">
                <a:solidFill>
                  <a:srgbClr val="FF0000"/>
                </a:solidFill>
              </a:rPr>
              <a:t>사회환경적 </a:t>
            </a:r>
            <a:r>
              <a:rPr lang="ko-KR" altLang="en-US" dirty="0" smtClean="0">
                <a:solidFill>
                  <a:srgbClr val="FF0000"/>
                </a:solidFill>
              </a:rPr>
              <a:t>영향</a:t>
            </a:r>
            <a:r>
              <a:rPr lang="ko-KR" altLang="en-US" dirty="0" smtClean="0"/>
              <a:t>을 줌</a:t>
            </a:r>
            <a:r>
              <a:rPr lang="en-US" altLang="ko-KR" dirty="0" smtClean="0"/>
              <a:t>.</a:t>
            </a:r>
          </a:p>
          <a:p>
            <a:pPr marL="624078" indent="-514350">
              <a:buNone/>
            </a:pP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     ex) </a:t>
            </a:r>
            <a:r>
              <a:rPr lang="ko-KR" altLang="en-US" dirty="0" smtClean="0"/>
              <a:t>빈곤가정 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결식아동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        장학금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무료학교급식 알선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대리부모 역할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          </a:t>
            </a:r>
            <a:r>
              <a:rPr lang="ko-KR" altLang="en-US" dirty="0" smtClean="0"/>
              <a:t> 할 수 있는 자원봉사자 연결</a:t>
            </a: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dirty="0" smtClean="0"/>
              <a:t>  </a:t>
            </a:r>
          </a:p>
          <a:p>
            <a:pPr marL="624078" indent="-514350">
              <a:buNone/>
            </a:pPr>
            <a:r>
              <a:rPr lang="en-US" altLang="ko-KR" dirty="0" smtClean="0"/>
              <a:t>     </a:t>
            </a:r>
          </a:p>
          <a:p>
            <a:pPr marL="624078" indent="-51435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42844" y="1428736"/>
            <a:ext cx="92869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/>
              <a:t>3. </a:t>
            </a:r>
            <a:r>
              <a:rPr lang="ko-KR" altLang="en-US" b="1" dirty="0" smtClean="0"/>
              <a:t>교육적 </a:t>
            </a:r>
            <a:r>
              <a:rPr lang="ko-KR" altLang="en-US" b="1" dirty="0" err="1" smtClean="0"/>
              <a:t>카운셀링</a:t>
            </a:r>
            <a:r>
              <a:rPr lang="ko-KR" altLang="en-US" b="1" dirty="0" smtClean="0"/>
              <a:t> 제공</a:t>
            </a:r>
            <a:endParaRPr lang="en-US" altLang="ko-KR" b="1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교직원이나 학부모들</a:t>
            </a:r>
            <a:r>
              <a:rPr lang="ko-KR" altLang="en-US" dirty="0" smtClean="0"/>
              <a:t>에게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학생문제의 원인과 이의 예방과 해결에 도움을 준다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ex) </a:t>
            </a:r>
            <a:r>
              <a:rPr lang="ko-KR" altLang="en-US" dirty="0" smtClean="0"/>
              <a:t>교 사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학생비행의 원인과 특징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심리적 상태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               </a:t>
            </a:r>
            <a:r>
              <a:rPr lang="ko-KR" altLang="en-US" dirty="0" smtClean="0"/>
              <a:t>동료  학생과의 사회화 과정 관해 설명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학부모</a:t>
            </a:r>
            <a:r>
              <a:rPr lang="en-US" altLang="ko-KR" dirty="0" smtClean="0"/>
              <a:t>- </a:t>
            </a:r>
            <a:r>
              <a:rPr lang="ko-KR" altLang="en-US" dirty="0" smtClean="0"/>
              <a:t>청소년 발달심리적 특징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아동양육방법 교육</a:t>
            </a:r>
            <a:r>
              <a:rPr lang="en-US" altLang="ko-KR" dirty="0" smtClean="0"/>
              <a:t> 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785926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4.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학교사회복지사는</a:t>
            </a:r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  </a:t>
            </a:r>
            <a:r>
              <a:rPr lang="ko-KR" altLang="en-US" b="1" dirty="0" smtClean="0"/>
              <a:t> </a:t>
            </a:r>
            <a:r>
              <a:rPr lang="ko-KR" altLang="en-US" dirty="0" smtClean="0"/>
              <a:t>가정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학교</a:t>
            </a:r>
            <a:r>
              <a:rPr lang="en-US" altLang="ko-KR" dirty="0" smtClean="0"/>
              <a:t>-</a:t>
            </a:r>
            <a:r>
              <a:rPr lang="ko-KR" altLang="en-US" dirty="0" smtClean="0"/>
              <a:t>지역사회의 관계를 증진시키는 연계자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· </a:t>
            </a:r>
            <a:r>
              <a:rPr lang="ko-KR" altLang="en-US" dirty="0" smtClean="0"/>
              <a:t>지역주민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지역사회의 청소년 유해환경 개선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· </a:t>
            </a:r>
            <a:r>
              <a:rPr lang="ko-KR" altLang="en-US" dirty="0" smtClean="0"/>
              <a:t>학      교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학교시설이나 환경을 지역주민을 위한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열린환경</a:t>
            </a:r>
            <a:r>
              <a:rPr lang="ko-KR" altLang="en-US" dirty="0" smtClean="0"/>
              <a:t> 개방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· </a:t>
            </a:r>
            <a:r>
              <a:rPr lang="ko-KR" altLang="en-US" dirty="0" smtClean="0"/>
              <a:t>가      정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가족자원봉사자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5. </a:t>
            </a:r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학교 내외의 타 전문직과 </a:t>
            </a:r>
            <a:r>
              <a:rPr lang="ko-KR" altLang="en-US" dirty="0" smtClean="0"/>
              <a:t>협력학교행정이나 </a:t>
            </a:r>
            <a:r>
              <a:rPr lang="ko-KR" altLang="en-US" dirty="0" smtClean="0"/>
              <a:t>교육정책이 학생을 위한 최선의 결정이 되도록 도움을 줌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ex) </a:t>
            </a:r>
            <a:r>
              <a:rPr lang="ko-KR" altLang="en-US" dirty="0" smtClean="0"/>
              <a:t>양호교사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특수교사 협조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질병</a:t>
            </a:r>
            <a:r>
              <a:rPr lang="en-US" altLang="ko-KR" dirty="0" smtClean="0"/>
              <a:t>,</a:t>
            </a:r>
            <a:r>
              <a:rPr lang="ko-KR" altLang="en-US" dirty="0" smtClean="0"/>
              <a:t> 장애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학교행정가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생활지도교사 협력</a:t>
            </a:r>
            <a:r>
              <a:rPr lang="en-US" altLang="ko-KR" dirty="0" smtClean="0"/>
              <a:t>-</a:t>
            </a:r>
          </a:p>
          <a:p>
            <a:pPr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비행학생 행동교정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학교복귀 준비</a:t>
            </a:r>
            <a:r>
              <a:rPr lang="en-US" altLang="ko-KR" dirty="0" smtClean="0"/>
              <a:t>,</a:t>
            </a:r>
            <a:r>
              <a:rPr lang="ko-KR" altLang="en-US" dirty="0" smtClean="0"/>
              <a:t> 심리치료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역할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39552" y="206084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596971"/>
              </p:ext>
            </p:extLst>
          </p:nvPr>
        </p:nvGraphicFramePr>
        <p:xfrm>
          <a:off x="428596" y="2143116"/>
          <a:ext cx="8229600" cy="4465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528"/>
                <a:gridCol w="2928958"/>
                <a:gridCol w="2271714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구분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500" baseline="0" dirty="0" err="1" smtClean="0"/>
                        <a:t>학교사회복지사</a:t>
                      </a:r>
                      <a:endParaRPr lang="ko-KR" altLang="en-US" sz="2500" baseline="0" dirty="0" smtClean="0"/>
                    </a:p>
                    <a:p>
                      <a:pPr latinLnBrk="1"/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전문상담교사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보건교사</a:t>
                      </a:r>
                      <a:endParaRPr lang="ko-KR" altLang="en-US" sz="2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자격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err="1" smtClean="0"/>
                        <a:t>사회복지사</a:t>
                      </a:r>
                      <a:r>
                        <a:rPr lang="ko-KR" altLang="en-US" sz="2500" baseline="0" dirty="0" smtClean="0"/>
                        <a:t> 자격을 </a:t>
                      </a:r>
                      <a:r>
                        <a:rPr lang="ko-KR" altLang="en-US" sz="2500" baseline="0" dirty="0" err="1" smtClean="0"/>
                        <a:t>가진자로</a:t>
                      </a:r>
                      <a:r>
                        <a:rPr lang="ko-KR" altLang="en-US" sz="2500" baseline="0" dirty="0" smtClean="0"/>
                        <a:t> 소정의 관련 교육 및 현장경험을 갖춘 자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상담관력학과 졸업자로서 자격 취득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간호사로서 교사자격 취득</a:t>
                      </a:r>
                      <a:endParaRPr lang="ko-KR" altLang="en-US" sz="2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개입의 </a:t>
                      </a:r>
                      <a:endParaRPr lang="en-US" altLang="ko-KR" sz="2500" baseline="0" dirty="0" smtClean="0"/>
                    </a:p>
                    <a:p>
                      <a:pPr latinLnBrk="1"/>
                      <a:r>
                        <a:rPr lang="ko-KR" altLang="en-US" sz="2500" baseline="0" dirty="0" smtClean="0"/>
                        <a:t>초점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>
                          <a:solidFill>
                            <a:srgbClr val="FF0000"/>
                          </a:solidFill>
                        </a:rPr>
                        <a:t>교육복지와 학생복지 전반의 향상</a:t>
                      </a:r>
                      <a:r>
                        <a:rPr lang="ko-KR" altLang="en-US" sz="2500" baseline="0" dirty="0" smtClean="0"/>
                        <a:t>을 위한 복지서비스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학업지향적 상담에 초점을 맞춘 교육서비스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학생 개개인의 정신적</a:t>
                      </a:r>
                      <a:r>
                        <a:rPr lang="en-US" altLang="ko-KR" sz="2500" baseline="0" dirty="0" smtClean="0"/>
                        <a:t>, </a:t>
                      </a:r>
                      <a:r>
                        <a:rPr lang="ko-KR" altLang="en-US" sz="2500" baseline="0" dirty="0" smtClean="0">
                          <a:solidFill>
                            <a:srgbClr val="FF0000"/>
                          </a:solidFill>
                        </a:rPr>
                        <a:t>신체적 건강관리</a:t>
                      </a:r>
                      <a:r>
                        <a:rPr lang="ko-KR" altLang="en-US" sz="2500" baseline="0" dirty="0" smtClean="0"/>
                        <a:t>를 위한 보건서비스</a:t>
                      </a:r>
                      <a:endParaRPr lang="ko-KR" altLang="en-US" sz="25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err="1" smtClean="0"/>
              <a:t>학교사회복지사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전문상담교사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보건교사 역할 구분</a:t>
            </a:r>
            <a:r>
              <a:rPr lang="en-US" altLang="ko-KR" sz="2200" dirty="0" smtClean="0"/>
              <a:t>&lt;</a:t>
            </a:r>
            <a:r>
              <a:rPr lang="ko-KR" altLang="en-US" sz="2200" dirty="0" smtClean="0"/>
              <a:t>출처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이태수</a:t>
            </a:r>
            <a:r>
              <a:rPr lang="en-US" altLang="ko-KR" sz="2200" dirty="0" smtClean="0"/>
              <a:t>(2004)</a:t>
            </a:r>
            <a:r>
              <a:rPr lang="ko-KR" altLang="en-US" sz="2200" dirty="0" smtClean="0"/>
              <a:t>부분수정</a:t>
            </a:r>
            <a:r>
              <a:rPr lang="en-US" altLang="ko-KR" sz="2200" dirty="0" smtClean="0"/>
              <a:t>&gt;</a:t>
            </a:r>
            <a:endParaRPr lang="ko-KR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r>
              <a:rPr lang="ko-KR" altLang="en-US" b="1" dirty="0" smtClean="0"/>
              <a:t>학교란</a:t>
            </a:r>
            <a:endParaRPr lang="en-US" altLang="ko-KR" b="1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학교교육과 사회복지</a:t>
            </a:r>
            <a:endParaRPr lang="ko-KR" altLang="en-US" dirty="0"/>
          </a:p>
        </p:txBody>
      </p:sp>
      <p:pic>
        <p:nvPicPr>
          <p:cNvPr id="1029" name="Picture 5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71612"/>
            <a:ext cx="3343749" cy="2860820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000372"/>
            <a:ext cx="2428892" cy="2813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846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528"/>
                <a:gridCol w="2928958"/>
                <a:gridCol w="2271714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구분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500" baseline="0" dirty="0" err="1" smtClean="0"/>
                        <a:t>학교사회복지사</a:t>
                      </a:r>
                      <a:endParaRPr lang="en-US" altLang="ko-KR" sz="2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전문상담교사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보건교사</a:t>
                      </a:r>
                      <a:endParaRPr lang="ko-KR" altLang="en-US" sz="2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공유업무</a:t>
                      </a:r>
                      <a:endParaRPr lang="ko-KR" altLang="en-US" sz="2500" baseline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개별상담</a:t>
                      </a:r>
                      <a:r>
                        <a:rPr lang="en-US" altLang="ko-KR" sz="2500" baseline="0" dirty="0" smtClean="0"/>
                        <a:t>, </a:t>
                      </a:r>
                      <a:r>
                        <a:rPr lang="ko-KR" altLang="en-US" sz="2500" baseline="0" dirty="0" smtClean="0"/>
                        <a:t>집단지도</a:t>
                      </a:r>
                      <a:r>
                        <a:rPr lang="en-US" altLang="ko-KR" sz="2500" baseline="0" dirty="0" smtClean="0"/>
                        <a:t>, </a:t>
                      </a:r>
                      <a:r>
                        <a:rPr lang="ko-KR" altLang="en-US" sz="2500" baseline="0" dirty="0" smtClean="0"/>
                        <a:t>가족상담</a:t>
                      </a:r>
                      <a:endParaRPr lang="en-US" altLang="ko-KR" sz="25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고유업무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사례관리</a:t>
                      </a:r>
                      <a:endParaRPr lang="en-US" altLang="ko-KR" sz="2500" baseline="0" dirty="0" smtClean="0"/>
                    </a:p>
                    <a:p>
                      <a:pPr latinLnBrk="1"/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가정</a:t>
                      </a:r>
                      <a:r>
                        <a:rPr lang="en-US" altLang="ko-KR" sz="2500" baseline="0" dirty="0" smtClean="0"/>
                        <a:t>-</a:t>
                      </a:r>
                      <a:r>
                        <a:rPr lang="ko-KR" altLang="en-US" sz="2500" baseline="0" dirty="0" smtClean="0"/>
                        <a:t>학교</a:t>
                      </a:r>
                      <a:r>
                        <a:rPr lang="en-US" altLang="ko-KR" sz="2500" baseline="0" dirty="0" smtClean="0"/>
                        <a:t>-</a:t>
                      </a:r>
                      <a:r>
                        <a:rPr lang="ko-KR" altLang="en-US" sz="2500" baseline="0" dirty="0" smtClean="0"/>
                        <a:t>지역사회의 연계</a:t>
                      </a:r>
                      <a:endParaRPr lang="en-US" altLang="ko-KR" sz="2500" baseline="0" dirty="0" smtClean="0"/>
                    </a:p>
                    <a:p>
                      <a:pPr latinLnBrk="1"/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인적</a:t>
                      </a:r>
                      <a:r>
                        <a:rPr lang="en-US" altLang="ko-KR" sz="2500" baseline="0" dirty="0" smtClean="0"/>
                        <a:t>, </a:t>
                      </a:r>
                      <a:r>
                        <a:rPr lang="ko-KR" altLang="en-US" sz="2500" baseline="0" dirty="0" smtClean="0"/>
                        <a:t>물적 자원 개발</a:t>
                      </a:r>
                      <a:endParaRPr lang="en-US" altLang="ko-KR" sz="2500" baseline="0" dirty="0" smtClean="0"/>
                    </a:p>
                    <a:p>
                      <a:pPr latinLnBrk="1">
                        <a:buFont typeface="Arial" charset="0"/>
                        <a:buNone/>
                      </a:pPr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가정에 대한 사회복지 서비스</a:t>
                      </a:r>
                      <a:endParaRPr lang="en-US" altLang="ko-KR" sz="2500" baseline="0" dirty="0" smtClean="0"/>
                    </a:p>
                    <a:p>
                      <a:pPr latinLnBrk="1">
                        <a:buFont typeface="Arial" charset="0"/>
                        <a:buNone/>
                      </a:pPr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교사와의 협력관계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진로지도</a:t>
                      </a:r>
                      <a:endParaRPr lang="en-US" altLang="ko-KR" sz="2500" baseline="0" dirty="0" smtClean="0"/>
                    </a:p>
                    <a:p>
                      <a:pPr latinLnBrk="1"/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학업스트레스 관리</a:t>
                      </a:r>
                      <a:endParaRPr lang="en-US" altLang="ko-KR" sz="2500" baseline="0" dirty="0" smtClean="0"/>
                    </a:p>
                    <a:p>
                      <a:pPr latinLnBrk="1"/>
                      <a:r>
                        <a:rPr lang="en-US" altLang="ko-KR" sz="2500" baseline="0" dirty="0" smtClean="0"/>
                        <a:t>* </a:t>
                      </a:r>
                      <a:r>
                        <a:rPr lang="ko-KR" altLang="en-US" sz="2500" baseline="0" dirty="0" smtClean="0"/>
                        <a:t>심리검사 및 해석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학교 내 학생의 건강증진 및 예방업무</a:t>
                      </a:r>
                      <a:endParaRPr lang="en-US" altLang="ko-KR" sz="2500" baseline="0" dirty="0" smtClean="0"/>
                    </a:p>
                    <a:p>
                      <a:pPr latinLnBrk="1"/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보건교육</a:t>
                      </a:r>
                      <a:endParaRPr lang="en-US" altLang="ko-KR" sz="2500" baseline="0" dirty="0" smtClean="0"/>
                    </a:p>
                    <a:p>
                      <a:pPr latinLnBrk="1"/>
                      <a:r>
                        <a:rPr lang="en-US" altLang="ko-KR" sz="2500" baseline="0" dirty="0" smtClean="0"/>
                        <a:t>*</a:t>
                      </a:r>
                      <a:r>
                        <a:rPr lang="ko-KR" altLang="en-US" sz="2500" baseline="0" dirty="0" smtClean="0"/>
                        <a:t>성교육</a:t>
                      </a:r>
                      <a:endParaRPr lang="en-US" altLang="ko-KR" sz="2500" baseline="0" dirty="0" smtClean="0"/>
                    </a:p>
                    <a:p>
                      <a:pPr latinLnBrk="1"/>
                      <a:endParaRPr lang="ko-KR" altLang="en-US" sz="25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학교사회복지사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전문상담교사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보건교사 역할 구분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3230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528"/>
                <a:gridCol w="2928958"/>
                <a:gridCol w="2271714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구분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500" baseline="0" dirty="0" err="1" smtClean="0"/>
                        <a:t>학교사회복지사</a:t>
                      </a:r>
                      <a:endParaRPr lang="ko-KR" altLang="en-US" sz="2500" baseline="0" dirty="0" smtClean="0"/>
                    </a:p>
                    <a:p>
                      <a:pPr latinLnBrk="1"/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전문상담교사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보건교사</a:t>
                      </a:r>
                      <a:endParaRPr lang="ko-KR" altLang="en-US" sz="2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우선배치학교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빈곤지역</a:t>
                      </a:r>
                      <a:r>
                        <a:rPr lang="en-US" altLang="ko-KR" sz="2500" baseline="0" dirty="0" smtClean="0"/>
                        <a:t>/</a:t>
                      </a:r>
                      <a:r>
                        <a:rPr lang="ko-KR" altLang="en-US" sz="2500" baseline="0" dirty="0" smtClean="0"/>
                        <a:t>공단밀집지역</a:t>
                      </a:r>
                      <a:r>
                        <a:rPr lang="en-US" altLang="ko-KR" sz="2500" baseline="0" dirty="0" smtClean="0"/>
                        <a:t>/</a:t>
                      </a:r>
                      <a:r>
                        <a:rPr lang="ko-KR" altLang="en-US" sz="2500" baseline="0" dirty="0" smtClean="0"/>
                        <a:t>실업계고교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중산층 지역 학교</a:t>
                      </a:r>
                      <a:endParaRPr lang="ko-KR" alt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500" baseline="0" dirty="0" smtClean="0"/>
                        <a:t>입시스트레스 및 정신건강상 취약한 학생들이 많은 중등학교</a:t>
                      </a:r>
                      <a:endParaRPr lang="en-US" altLang="ko-KR" sz="2500" baseline="0" dirty="0" smtClean="0"/>
                    </a:p>
                    <a:p>
                      <a:pPr latinLnBrk="1"/>
                      <a:endParaRPr lang="ko-KR" altLang="en-US" sz="25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학교사회복지사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전문상담교사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보건교사 역할 구분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43042" y="1357298"/>
            <a:ext cx="5643602" cy="7857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아래쪽 화살표 4"/>
          <p:cNvSpPr/>
          <p:nvPr/>
        </p:nvSpPr>
        <p:spPr>
          <a:xfrm>
            <a:off x="3929058" y="2428868"/>
            <a:ext cx="121444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85918" y="3500438"/>
            <a:ext cx="5643602" cy="32147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714612" y="150017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학교사회복지사</a:t>
            </a:r>
            <a:endParaRPr lang="ko-KR" altLang="en-US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3714752"/>
            <a:ext cx="52864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학생에 대한 사회복지서비스 제공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가정</a:t>
            </a:r>
            <a:r>
              <a:rPr lang="en-US" altLang="ko-KR" sz="2400" b="1" dirty="0" smtClean="0"/>
              <a:t>-</a:t>
            </a:r>
            <a:r>
              <a:rPr lang="ko-KR" altLang="en-US" sz="2400" b="1" dirty="0" smtClean="0"/>
              <a:t>학교</a:t>
            </a:r>
            <a:r>
              <a:rPr lang="en-US" altLang="ko-KR" sz="2400" b="1" dirty="0" smtClean="0"/>
              <a:t>-</a:t>
            </a:r>
            <a:r>
              <a:rPr lang="ko-KR" altLang="en-US" sz="2400" b="1" dirty="0" smtClean="0"/>
              <a:t>지역사회 연계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가정에 대한 사회복지서비스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교사와의 협력적인 활동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사례관리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정책결정 및 행정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전문적 활동</a:t>
            </a:r>
            <a:endParaRPr lang="ko-KR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285728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/>
              <a:t>☆ 학교사회복지사의 직무 ☆</a:t>
            </a:r>
            <a:endParaRPr lang="ko-KR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0" y="214290"/>
            <a:ext cx="2000232" cy="5500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285984" y="214290"/>
            <a:ext cx="2071702" cy="5500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4643438" y="214290"/>
            <a:ext cx="2143140" cy="5500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85794"/>
            <a:ext cx="24288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학생들의 욕구조사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개별상담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집단상담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교육활동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창의재량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정보제공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장학금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결연서비스</a:t>
            </a:r>
            <a:endParaRPr lang="en-US" altLang="ko-KR" sz="1400" dirty="0" smtClean="0"/>
          </a:p>
          <a:p>
            <a:r>
              <a:rPr lang="ko-KR" altLang="en-US" sz="1400" dirty="0" smtClean="0"/>
              <a:t>  등과 같은 복지서비스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의 제공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사례관리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err="1" smtClean="0"/>
              <a:t>멘토링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또래 간의 관계 증진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특별한 교육욕구 충족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즐거운 학교를 만들기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ko-KR" altLang="en-US" sz="1400" dirty="0" smtClean="0"/>
              <a:t> 위한 이벤트 등</a:t>
            </a:r>
            <a:endParaRPr lang="en-US" altLang="ko-KR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285984" y="785794"/>
            <a:ext cx="25003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학부모교육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학부모상담 프로그램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가족상담과 치료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자녀교육에 대한 정보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제공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가정방문을 통한 가족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지원 서비스의 제공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지역사회 자원과 연계한</a:t>
            </a:r>
            <a:endParaRPr lang="en-US" altLang="ko-KR" sz="1400" dirty="0" smtClean="0"/>
          </a:p>
          <a:p>
            <a:r>
              <a:rPr lang="ko-KR" altLang="en-US" sz="1400" dirty="0" smtClean="0"/>
              <a:t>  복지서비스 제공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가정과 학교의 협력촉진</a:t>
            </a:r>
            <a:endParaRPr lang="en-US" altLang="ko-KR" sz="1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714876" y="714356"/>
            <a:ext cx="21431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학교사회복지에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ko-KR" altLang="en-US" sz="1400" dirty="0" smtClean="0"/>
              <a:t> 대한 홍보와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설명회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학생복지와 관련 한    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교사들의 욕구조사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담당교사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담임 및 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err="1" smtClean="0"/>
              <a:t>학년부와의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협력체계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구축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학생들의 심리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사회</a:t>
            </a:r>
            <a:r>
              <a:rPr lang="en-US" altLang="ko-KR" sz="1400" dirty="0" smtClean="0"/>
              <a:t>,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복지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보건 등의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특별한 보호를 요하는 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학생들의 파악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학교와 가정 그리고   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지역사회 간의 </a:t>
            </a:r>
            <a:endParaRPr lang="en-US" altLang="ko-KR" sz="1400" dirty="0" smtClean="0"/>
          </a:p>
          <a:p>
            <a:r>
              <a:rPr lang="en-US" altLang="ko-KR" sz="1400" dirty="0" smtClean="0"/>
              <a:t>  </a:t>
            </a:r>
            <a:r>
              <a:rPr lang="ko-KR" altLang="en-US" sz="1400" dirty="0" smtClean="0"/>
              <a:t>협력체계 구축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교육계획 수립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err="1" smtClean="0"/>
              <a:t>시협력</a:t>
            </a:r>
            <a:r>
              <a:rPr lang="ko-KR" altLang="en-US" sz="1400" dirty="0" smtClean="0"/>
              <a:t> 의견 제공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학교 교육 목표에 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맞는 사업기획과 </a:t>
            </a:r>
            <a:r>
              <a:rPr lang="ko-KR" altLang="en-US" sz="1400" dirty="0"/>
              <a:t>실</a:t>
            </a:r>
            <a:r>
              <a:rPr lang="ko-KR" altLang="en-US" sz="1400" dirty="0" smtClean="0"/>
              <a:t>행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교내협의체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(</a:t>
            </a:r>
            <a:r>
              <a:rPr lang="ko-KR" altLang="en-US" sz="1400" dirty="0" smtClean="0"/>
              <a:t>학교사회복지운영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위원회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구성과 운영</a:t>
            </a:r>
            <a:endParaRPr lang="ko-KR" altLang="en-US" sz="14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7072330" y="214290"/>
            <a:ext cx="2071670" cy="5500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072330" y="714356"/>
            <a:ext cx="22860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지역사회 현황 파악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지역사회의 욕구와</a:t>
            </a:r>
            <a:endParaRPr lang="en-US" altLang="ko-KR" sz="1400" dirty="0" smtClean="0"/>
          </a:p>
          <a:p>
            <a:r>
              <a:rPr lang="ko-KR" altLang="en-US" sz="1400" dirty="0" smtClean="0"/>
              <a:t>  인식 조사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학교와 협력할 수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ko-KR" altLang="en-US" sz="1400" dirty="0" smtClean="0"/>
              <a:t> 있는 자원의 개발과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연계의 공식화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지역 학교사회복지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위원회 구성과 운영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지역 학교사회복지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위원회 구성과 운영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지역사회 내에서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교육복지와 관련한</a:t>
            </a:r>
            <a:endParaRPr lang="en-US" altLang="ko-KR" sz="1400" dirty="0" smtClean="0"/>
          </a:p>
          <a:p>
            <a:r>
              <a:rPr lang="ko-KR" altLang="en-US" sz="1400" dirty="0" smtClean="0"/>
              <a:t>  교육과 설명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학교와의 연계 프로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그램 개발과 시행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학교사회복지에 대한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ko-KR" altLang="en-US" sz="1400" dirty="0" smtClean="0"/>
              <a:t> 홍보</a:t>
            </a:r>
            <a:endParaRPr lang="en-US" altLang="ko-KR" sz="1400" dirty="0" smtClean="0"/>
          </a:p>
          <a:p>
            <a:r>
              <a:rPr lang="en-US" altLang="ko-KR" sz="1400" dirty="0" smtClean="0"/>
              <a:t>·</a:t>
            </a:r>
            <a:r>
              <a:rPr lang="ko-KR" altLang="en-US" sz="1400" dirty="0" smtClean="0"/>
              <a:t>학교사회복지 실습지도</a:t>
            </a:r>
            <a:endParaRPr lang="ko-KR" altLang="en-US" sz="14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285720" y="285728"/>
            <a:ext cx="1500198" cy="3571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7358082" y="285728"/>
            <a:ext cx="1500198" cy="3571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5000628" y="285728"/>
            <a:ext cx="1500198" cy="3571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2571736" y="285728"/>
            <a:ext cx="1500198" cy="3571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714348" y="28572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학생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00364" y="2857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가정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43504" y="28572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학교</a:t>
            </a:r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교사</a:t>
            </a:r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ko-KR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2396" y="28572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지역사회</a:t>
            </a:r>
            <a:endParaRPr lang="ko-KR" altLang="en-US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2143108" y="6215082"/>
            <a:ext cx="5143536" cy="642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1785918" y="6211669"/>
            <a:ext cx="585791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생태체계적 관점 </a:t>
            </a:r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환경 속의 인간</a:t>
            </a:r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(person-in-environment)</a:t>
            </a:r>
            <a:endParaRPr lang="ko-KR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아래쪽 화살표 24"/>
          <p:cNvSpPr/>
          <p:nvPr/>
        </p:nvSpPr>
        <p:spPr>
          <a:xfrm>
            <a:off x="3143240" y="5786454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아래쪽 화살표 25"/>
          <p:cNvSpPr/>
          <p:nvPr/>
        </p:nvSpPr>
        <p:spPr>
          <a:xfrm>
            <a:off x="5500694" y="5786454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아래쪽 화살표 26"/>
          <p:cNvSpPr/>
          <p:nvPr/>
        </p:nvSpPr>
        <p:spPr>
          <a:xfrm rot="4020000">
            <a:off x="7878253" y="5770955"/>
            <a:ext cx="357190" cy="590533"/>
          </a:xfrm>
          <a:prstGeom prst="downArrow">
            <a:avLst>
              <a:gd name="adj1" fmla="val 50000"/>
              <a:gd name="adj2" fmla="val 63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아래쪽 화살표 28"/>
          <p:cNvSpPr/>
          <p:nvPr/>
        </p:nvSpPr>
        <p:spPr>
          <a:xfrm rot="-3960000">
            <a:off x="1163885" y="5703001"/>
            <a:ext cx="357190" cy="590533"/>
          </a:xfrm>
          <a:prstGeom prst="downArrow">
            <a:avLst>
              <a:gd name="adj1" fmla="val 50000"/>
              <a:gd name="adj2" fmla="val 63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pPr algn="ctr"/>
            <a:r>
              <a:rPr lang="ko-KR" altLang="en-US" dirty="0" smtClean="0"/>
              <a:t>감사합니다</a:t>
            </a:r>
            <a:r>
              <a:rPr lang="en-US" altLang="ko-KR" dirty="0" smtClean="0"/>
              <a:t>^^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내용적인 목적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   학업적 목적</a:t>
            </a:r>
            <a:r>
              <a:rPr lang="en-US" altLang="ko-KR" dirty="0" smtClean="0"/>
              <a:t>- </a:t>
            </a:r>
            <a:r>
              <a:rPr lang="ko-KR" altLang="en-US" dirty="0" smtClean="0"/>
              <a:t>읽기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쓰기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셈하기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기초기능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학교교육의 목적</a:t>
            </a:r>
            <a:endParaRPr lang="ko-KR" altLang="en-US" dirty="0"/>
          </a:p>
        </p:txBody>
      </p:sp>
      <p:pic>
        <p:nvPicPr>
          <p:cNvPr id="5" name="그림 4" descr="책 읽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643182"/>
            <a:ext cx="5572133" cy="4214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내용적인 목적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   학업적 목적</a:t>
            </a:r>
            <a:r>
              <a:rPr lang="en-US" altLang="ko-KR" dirty="0" smtClean="0"/>
              <a:t>- </a:t>
            </a:r>
            <a:r>
              <a:rPr lang="ko-KR" altLang="en-US" dirty="0" smtClean="0"/>
              <a:t>학생들에게 대학진학 준비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                    </a:t>
            </a:r>
            <a:r>
              <a:rPr lang="ko-KR" altLang="en-US" dirty="0" smtClean="0"/>
              <a:t>비판적 사고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학교교육의 목적</a:t>
            </a:r>
            <a:endParaRPr lang="ko-KR" altLang="en-US" dirty="0"/>
          </a:p>
        </p:txBody>
      </p:sp>
      <p:pic>
        <p:nvPicPr>
          <p:cNvPr id="6" name="그림 5" descr="대학진학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928934"/>
            <a:ext cx="7500990" cy="3929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내용적인 목적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   직업적 목적</a:t>
            </a:r>
            <a:r>
              <a:rPr lang="en-US" altLang="ko-KR" dirty="0" smtClean="0"/>
              <a:t>- </a:t>
            </a:r>
            <a:r>
              <a:rPr lang="ko-KR" altLang="en-US" dirty="0" smtClean="0"/>
              <a:t>취직</a:t>
            </a:r>
            <a:r>
              <a:rPr lang="en-US" altLang="ko-KR" dirty="0" smtClean="0"/>
              <a:t>/</a:t>
            </a:r>
            <a:r>
              <a:rPr lang="ko-KR" altLang="en-US" dirty="0" smtClean="0"/>
              <a:t>직업을 위해 준비시키는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</a:t>
            </a:r>
            <a:r>
              <a:rPr lang="ko-KR" altLang="en-US" dirty="0" smtClean="0"/>
              <a:t>생활기능을 가르치는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(</a:t>
            </a:r>
            <a:r>
              <a:rPr lang="ko-KR" altLang="en-US" dirty="0" smtClean="0"/>
              <a:t>금전관리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직업찾기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학교교육의 목적</a:t>
            </a:r>
            <a:endParaRPr lang="ko-KR" altLang="en-US" dirty="0"/>
          </a:p>
        </p:txBody>
      </p:sp>
      <p:pic>
        <p:nvPicPr>
          <p:cNvPr id="6" name="그림 5" descr="취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429000"/>
            <a:ext cx="81439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훌륭한 시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4137066"/>
            <a:ext cx="6286512" cy="2720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525963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과정적인 목적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    사회</a:t>
            </a:r>
            <a:r>
              <a:rPr lang="en-US" altLang="ko-KR" dirty="0" smtClean="0"/>
              <a:t>/</a:t>
            </a:r>
            <a:r>
              <a:rPr lang="ko-KR" altLang="en-US" dirty="0" smtClean="0"/>
              <a:t>시민적 목적</a:t>
            </a:r>
            <a:r>
              <a:rPr lang="en-US" altLang="ko-KR" dirty="0" smtClean="0"/>
              <a:t>- </a:t>
            </a:r>
          </a:p>
          <a:p>
            <a:pPr>
              <a:buNone/>
            </a:pPr>
            <a:r>
              <a:rPr lang="en-US" altLang="ko-KR" dirty="0" smtClean="0"/>
              <a:t>     · </a:t>
            </a:r>
            <a:r>
              <a:rPr lang="ko-KR" altLang="en-US" dirty="0" smtClean="0"/>
              <a:t>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학부모 간에 사회의식 고양시키는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· </a:t>
            </a:r>
            <a:r>
              <a:rPr lang="ko-KR" altLang="en-US" dirty="0" smtClean="0"/>
              <a:t>훌륭한 시민이 되는 법을 가르치는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· </a:t>
            </a:r>
            <a:r>
              <a:rPr lang="ko-KR" altLang="en-US" dirty="0" smtClean="0"/>
              <a:t>국제적 이해를 증진시키는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· </a:t>
            </a:r>
            <a:r>
              <a:rPr lang="ko-KR" altLang="en-US" dirty="0" smtClean="0"/>
              <a:t>사회정의를 실현하고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약한 자를 이해하는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학교교육의 목적</a:t>
            </a:r>
            <a:endParaRPr lang="ko-KR" altLang="en-US" dirty="0"/>
          </a:p>
        </p:txBody>
      </p:sp>
      <p:sp>
        <p:nvSpPr>
          <p:cNvPr id="7" name="아래쪽 화살표 6"/>
          <p:cNvSpPr/>
          <p:nvPr/>
        </p:nvSpPr>
        <p:spPr>
          <a:xfrm rot="4020000">
            <a:off x="7592502" y="5842393"/>
            <a:ext cx="357190" cy="590533"/>
          </a:xfrm>
          <a:prstGeom prst="downArrow">
            <a:avLst>
              <a:gd name="adj1" fmla="val 50000"/>
              <a:gd name="adj2" fmla="val 63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자신감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929066"/>
            <a:ext cx="4714908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525963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과정적인 목적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   개인적 목적</a:t>
            </a:r>
            <a:r>
              <a:rPr lang="en-US" altLang="ko-KR" dirty="0" smtClean="0"/>
              <a:t>- </a:t>
            </a:r>
          </a:p>
          <a:p>
            <a:pPr>
              <a:buNone/>
            </a:pPr>
            <a:r>
              <a:rPr lang="en-US" altLang="ko-KR" dirty="0" smtClean="0"/>
              <a:t>   · </a:t>
            </a:r>
            <a:r>
              <a:rPr lang="ko-KR" altLang="en-US" dirty="0" smtClean="0"/>
              <a:t>개인의 취미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흥미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등을 충족시켜 주는 교육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· </a:t>
            </a:r>
            <a:r>
              <a:rPr lang="ko-KR" altLang="en-US" dirty="0" smtClean="0"/>
              <a:t>개인의 책임감과 독립심을 고취시키는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· </a:t>
            </a:r>
            <a:r>
              <a:rPr lang="ko-KR" altLang="en-US" dirty="0" smtClean="0"/>
              <a:t>자긍심과 자신감을 심어 주는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학교교육의 목적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00034" y="1643050"/>
            <a:ext cx="8472518" cy="4525963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b="1" dirty="0" smtClean="0"/>
              <a:t>사회복지 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복지의 실현을 위해 고안된 사회체계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하나의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사회제도다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2DA2BF"/>
              </a:buClr>
            </a:pPr>
            <a:r>
              <a:rPr lang="ko-KR" altLang="en-US" b="1" dirty="0" smtClean="0">
                <a:solidFill>
                  <a:prstClr val="black"/>
                </a:solidFill>
              </a:rPr>
              <a:t>사회복지 실천</a:t>
            </a:r>
            <a:endParaRPr lang="en-US" altLang="ko-KR" b="1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- </a:t>
            </a:r>
            <a:r>
              <a:rPr lang="ko-KR" altLang="en-US" dirty="0" smtClean="0">
                <a:solidFill>
                  <a:prstClr val="black"/>
                </a:solidFill>
              </a:rPr>
              <a:t>사회복지제도 안에서 서비스를 수요자에게 전달하는 것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- </a:t>
            </a:r>
            <a:r>
              <a:rPr lang="ko-KR" altLang="en-US" dirty="0" smtClean="0">
                <a:solidFill>
                  <a:prstClr val="black"/>
                </a:solidFill>
              </a:rPr>
              <a:t>사회복지실천의 주체로서 정부가 주로 재정을 담당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</a:p>
          <a:p>
            <a:pPr lvl="0">
              <a:buClr>
                <a:srgbClr val="2DA2BF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  </a:t>
            </a:r>
            <a:r>
              <a:rPr lang="ko-KR" altLang="en-US" dirty="0" smtClean="0">
                <a:solidFill>
                  <a:prstClr val="black"/>
                </a:solidFill>
              </a:rPr>
              <a:t>민간에서도 기업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자원부분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다양한 전문집단들 참여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- </a:t>
            </a:r>
            <a:r>
              <a:rPr lang="ko-KR" altLang="en-US" dirty="0" smtClean="0">
                <a:solidFill>
                  <a:prstClr val="black"/>
                </a:solidFill>
              </a:rPr>
              <a:t>사회사업 전문직 교육과 훈련을 받은 전문인력이    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 </a:t>
            </a:r>
            <a:r>
              <a:rPr lang="ko-KR" altLang="en-US" dirty="0" smtClean="0">
                <a:solidFill>
                  <a:prstClr val="black"/>
                </a:solidFill>
              </a:rPr>
              <a:t>사회복지정책 또는 프로그램 실행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사회복지와 사회복지 실천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811</TotalTime>
  <Words>1395</Words>
  <Application>Microsoft Office PowerPoint</Application>
  <PresentationFormat>화면 슬라이드 쇼(4:3)</PresentationFormat>
  <Paragraphs>350</Paragraphs>
  <Slides>34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35" baseType="lpstr">
      <vt:lpstr>광장</vt:lpstr>
      <vt:lpstr>학교사회복지의 개념</vt:lpstr>
      <vt:lpstr>목차</vt:lpstr>
      <vt:lpstr>1. 학교교육과 사회복지</vt:lpstr>
      <vt:lpstr>학교교육의 목적</vt:lpstr>
      <vt:lpstr>학교교육의 목적</vt:lpstr>
      <vt:lpstr>학교교육의 목적</vt:lpstr>
      <vt:lpstr>학교교육의 목적</vt:lpstr>
      <vt:lpstr>학교교육의 목적</vt:lpstr>
      <vt:lpstr>사회복지와 사회복지 실천</vt:lpstr>
      <vt:lpstr>사회복지실천이란?</vt:lpstr>
      <vt:lpstr>학교사회복지의 정의</vt:lpstr>
      <vt:lpstr>학교사회복지의 정의</vt:lpstr>
      <vt:lpstr>학교사회복지의 특징</vt:lpstr>
      <vt:lpstr>학교사회복지의 구성요소(6P)</vt:lpstr>
      <vt:lpstr>학교사회복지의 구성요소(6P)</vt:lpstr>
      <vt:lpstr>학교사회복지의 구성요소(6P)</vt:lpstr>
      <vt:lpstr>학교사회복지의 구성요소(6P)</vt:lpstr>
      <vt:lpstr>학교사회복지의 원칙</vt:lpstr>
      <vt:lpstr>학교사회복지의 원칙</vt:lpstr>
      <vt:lpstr>관련 개념</vt:lpstr>
      <vt:lpstr>관련 개념</vt:lpstr>
      <vt:lpstr>학교사회복지의 목적 및 원칙</vt:lpstr>
      <vt:lpstr>학교사회복지의 대상</vt:lpstr>
      <vt:lpstr>학교사회복지사의 역할</vt:lpstr>
      <vt:lpstr>학교사회복지사의 역할</vt:lpstr>
      <vt:lpstr>학교사회복지사의 역할</vt:lpstr>
      <vt:lpstr>학교사회복지사의 역할</vt:lpstr>
      <vt:lpstr>학교사회복지의 역할</vt:lpstr>
      <vt:lpstr>학교사회복지사, 전문상담교사, 보건교사 역할 구분&lt;출처: 이태수(2004)부분수정&gt;</vt:lpstr>
      <vt:lpstr>학교사회복지사, 전문상담교사, 보건교사 역할 구분</vt:lpstr>
      <vt:lpstr>학교사회복지사, 전문상담교사, 보건교사 역할 구분</vt:lpstr>
      <vt:lpstr>PowerPoint 프레젠테이션</vt:lpstr>
      <vt:lpstr>PowerPoint 프레젠테이션</vt:lpstr>
      <vt:lpstr>감사합니다^^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학교사회복지의 개념</dc:title>
  <dc:creator>alan</dc:creator>
  <cp:lastModifiedBy>박경진</cp:lastModifiedBy>
  <cp:revision>106</cp:revision>
  <dcterms:created xsi:type="dcterms:W3CDTF">2010-03-15T02:23:53Z</dcterms:created>
  <dcterms:modified xsi:type="dcterms:W3CDTF">2011-03-22T03:29:21Z</dcterms:modified>
</cp:coreProperties>
</file>